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  <p15:guide id="3" orient="horz" pos="57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  <p:guide pos="57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467ac73dde_0_430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467ac73dde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  <a:highlight>
                  <a:srgbClr val="FFFF00"/>
                </a:highlight>
              </a:rPr>
              <a:t>REVISED COPY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5719" cy="746350"/>
            <a:chOff x="0" y="3156075"/>
            <a:chExt cx="3529800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5719" cy="746350"/>
            <a:chOff x="0" y="3156075"/>
            <a:chExt cx="3529800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 1">
  <p:cSld name="TITLE_2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40" name="Google Shape;4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4" name="Google Shape;44;p3"/>
          <p:cNvSpPr/>
          <p:nvPr/>
        </p:nvSpPr>
        <p:spPr>
          <a:xfrm>
            <a:off x="172050" y="2994200"/>
            <a:ext cx="3076800" cy="70968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5" name="Google Shape;45;p3"/>
          <p:cNvGrpSpPr/>
          <p:nvPr/>
        </p:nvGrpSpPr>
        <p:grpSpPr>
          <a:xfrm>
            <a:off x="168930" y="2931215"/>
            <a:ext cx="7434543" cy="62982"/>
            <a:chOff x="1890075" y="5241175"/>
            <a:chExt cx="4240556" cy="257700"/>
          </a:xfrm>
        </p:grpSpPr>
        <p:sp>
          <p:nvSpPr>
            <p:cNvPr id="46" name="Google Shape;4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50" name="Google Shape;50;p3"/>
          <p:cNvCxnSpPr/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3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" name="Google Shape;52;p3"/>
          <p:cNvGrpSpPr/>
          <p:nvPr/>
        </p:nvGrpSpPr>
        <p:grpSpPr>
          <a:xfrm>
            <a:off x="0" y="3642375"/>
            <a:ext cx="3530025" cy="746350"/>
            <a:chOff x="0" y="3156075"/>
            <a:chExt cx="3530025" cy="746350"/>
          </a:xfrm>
        </p:grpSpPr>
        <p:sp>
          <p:nvSpPr>
            <p:cNvPr id="53" name="Google Shape;53;p3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>
            <a:off x="3248850" y="3095700"/>
            <a:ext cx="4935719" cy="746350"/>
            <a:chOff x="0" y="3156075"/>
            <a:chExt cx="3529800" cy="746350"/>
          </a:xfrm>
        </p:grpSpPr>
        <p:sp>
          <p:nvSpPr>
            <p:cNvPr id="56" name="Google Shape;56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8" name="Google Shape;58;p3"/>
          <p:cNvGrpSpPr/>
          <p:nvPr/>
        </p:nvGrpSpPr>
        <p:grpSpPr>
          <a:xfrm>
            <a:off x="3248850" y="7394875"/>
            <a:ext cx="4935719" cy="746350"/>
            <a:chOff x="0" y="3156075"/>
            <a:chExt cx="3529800" cy="746350"/>
          </a:xfrm>
        </p:grpSpPr>
        <p:sp>
          <p:nvSpPr>
            <p:cNvPr id="59" name="Google Shape;59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1" name="Google Shape;61;p3"/>
          <p:cNvSpPr txBox="1"/>
          <p:nvPr/>
        </p:nvSpPr>
        <p:spPr>
          <a:xfrm>
            <a:off x="3263100" y="3086700"/>
            <a:ext cx="43341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0" y="3642375"/>
            <a:ext cx="32490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3263100" y="73926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4" name="Google Shape;64;p3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3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1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4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4"/>
          <p:cNvCxnSpPr>
            <a:stCxn id="69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" name="Google Shape;70;p4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5" name="Google Shape;75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9" name="Google Shape;79;p4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1" name="Google Shape;81;p4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82" name="Google Shape;82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4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5" name="Google Shape;85;p4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86" name="Google Shape;86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4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90" name="Google Shape;90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93" name="Google Shape;93;p4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4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4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4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5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7" name="Google Shape;107;p5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108" name="Google Shape;108;p5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5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0" name="Google Shape;110;p5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5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5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3" name="Google Shape;113;p5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5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5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116" name="Google Shape;116;p5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121" name="Google Shape;121;p5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5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126" name="Google Shape;126;p5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5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5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5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0" name="Google Shape;140;p5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1" name="Google Shape;141;p5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5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3" name="Google Shape;143;p5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6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6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1" name="Google Shape;151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2" name="Google Shape;152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6" name="Google Shape;156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7" name="Google Shape;15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1" name="Google Shape;161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67" name="Google Shape;16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71" name="Google Shape;171;p6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6" name="Google Shape;176;p7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77" name="Google Shape;177;p7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 1">
  <p:cSld name="TITLE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9"/>
          <p:cNvCxnSpPr>
            <a:stCxn id="181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2" name="Google Shape;182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83" name="Google Shape;18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87" name="Google Shape;187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88" name="Google Shape;18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92" name="Google Shape;192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193" name="Google Shape;193;p9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9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" name="Google Shape;196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97" name="Google Shape;197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01" name="Google Shape;201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02" name="Google Shape;202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05" name="Google Shape;205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07" name="Google Shape;207;p9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08" name="Google Shape;208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9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12" name="Google Shape;212;p9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9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5" name="Google Shape;215;p9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16" name="Google Shape;216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9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20" name="Google Shape;220;p9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21" name="Google Shape;221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9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188700" y="1499375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9" name="Google Shape;229;p10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" name="Google Shape;230;p10"/>
          <p:cNvSpPr txBox="1"/>
          <p:nvPr/>
        </p:nvSpPr>
        <p:spPr>
          <a:xfrm>
            <a:off x="181950" y="1755800"/>
            <a:ext cx="74085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Waze data team is currently developing a data analytics project aimed at increasing overall growth by preventing monthly user churn on the Waze app.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Thorough exploratory data analysis (EDA) enables Waze to make better decisions about how to proactively target users likely to churn, thereby improving retention and overall customer satisfaction.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report offers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details and key insights from Milestone 3,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which impact the future development of the overall project. </a:t>
            </a:r>
            <a:endParaRPr b="1" sz="12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31" name="Google Shape;231;p10"/>
          <p:cNvGrpSpPr/>
          <p:nvPr/>
        </p:nvGrpSpPr>
        <p:grpSpPr>
          <a:xfrm>
            <a:off x="188700" y="694150"/>
            <a:ext cx="5190000" cy="771300"/>
            <a:chOff x="438150" y="713325"/>
            <a:chExt cx="5190000" cy="771300"/>
          </a:xfrm>
        </p:grpSpPr>
        <p:sp>
          <p:nvSpPr>
            <p:cNvPr id="232" name="Google Shape;232;p10"/>
            <p:cNvSpPr txBox="1"/>
            <p:nvPr/>
          </p:nvSpPr>
          <p:spPr>
            <a:xfrm>
              <a:off x="438150" y="7133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3" name="Google Shape;233;p10"/>
            <p:cNvSpPr txBox="1"/>
            <p:nvPr/>
          </p:nvSpPr>
          <p:spPr>
            <a:xfrm>
              <a:off x="465075" y="10302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34" name="Google Shape;23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94" y="77775"/>
            <a:ext cx="1947034" cy="5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0"/>
          <p:cNvSpPr txBox="1"/>
          <p:nvPr/>
        </p:nvSpPr>
        <p:spPr>
          <a:xfrm>
            <a:off x="181950" y="4235400"/>
            <a:ext cx="3000000" cy="58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</a:rPr>
              <a:t>The more times users used the app, the less likely they were to churn. </a:t>
            </a:r>
            <a:r>
              <a:rPr lang="en" sz="1100">
                <a:solidFill>
                  <a:schemeClr val="dk1"/>
                </a:solidFill>
              </a:rPr>
              <a:t>While 40% of the users who didn't use the app at all last month churned, nobody who used the app 30 days churned.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Distance driven per driving day had a positive correlation with user churn.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farther a user drove on each driving day, the more likely they were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Number of driving days had a negative correlation with churn.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Users who drove more days of the last month were less likely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Users of all tenures from brand new to ~10 years were relatively evenly represented in the data.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Nearly all the variables were either very right-skewed or uniformly distributed.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right-skewed distributions, this means that most users had values in the lower end of the range for that variable.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uniform distributions, this means that users were generally equally likely to have values anywhere within the range for that variable.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Several variables had highly improbable or perhaps even impossible outlying values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such as: driven_km_drives, activity_days and driving_days.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0"/>
          <p:cNvSpPr txBox="1"/>
          <p:nvPr/>
        </p:nvSpPr>
        <p:spPr>
          <a:xfrm>
            <a:off x="3360300" y="7959900"/>
            <a:ext cx="4201800" cy="20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nvestigate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the erroneous or problematic discrepancies between number of sessions, driving_days, and activity_days.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Continue to explore user profiles with the greater Waze team; this may glean insights on the reason for the long distance drivers’ churn rate.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170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Plan to run deeper statistical analyses on the variables in the data to determine their impact on user churn.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1550" y="3643000"/>
            <a:ext cx="3835574" cy="1815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0"/>
          <p:cNvSpPr txBox="1"/>
          <p:nvPr/>
        </p:nvSpPr>
        <p:spPr>
          <a:xfrm>
            <a:off x="3281844" y="5664950"/>
            <a:ext cx="2041800" cy="15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/>
              <a:t>The churn rate is highest for people who didn't use Waze much during the last month. </a:t>
            </a:r>
            <a:endParaRPr sz="115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50"/>
              <a:t>The proportion of churned users to retained users is consistent between device types.</a:t>
            </a:r>
            <a:endParaRPr sz="1150"/>
          </a:p>
        </p:txBody>
      </p:sp>
      <p:pic>
        <p:nvPicPr>
          <p:cNvPr id="239" name="Google Shape;23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1525" y="5458425"/>
            <a:ext cx="2290575" cy="19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